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1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505E68-1DE7-E649-B476-4F883734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Dürrenmatt / 1</a:t>
            </a:r>
            <a:br>
              <a:rPr lang="it-IT" dirty="0"/>
            </a:br>
            <a:r>
              <a:rPr lang="it-IT" sz="2000" dirty="0"/>
              <a:t>Alberto Giovanni Biuso</a:t>
            </a:r>
            <a:br>
              <a:rPr lang="it-IT" sz="2000" dirty="0"/>
            </a:br>
            <a:r>
              <a:rPr lang="it-IT" sz="2000" dirty="0"/>
              <a:t>Dipartimento di Scienze Umanistiche – Catania – 14 marzo 2019</a:t>
            </a:r>
            <a:br>
              <a:rPr lang="it-IT" dirty="0"/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1E5DF3E-FD6E-3844-9F25-4F07B01155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83" b="3083"/>
          <a:stretch>
            <a:fillRect/>
          </a:stretch>
        </p:blipFill>
        <p:spPr/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1C6F48D-D2D3-0641-9F6B-61F986FE2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6000" dirty="0"/>
              <a:t>I racconti</a:t>
            </a:r>
          </a:p>
        </p:txBody>
      </p:sp>
    </p:spTree>
    <p:extLst>
      <p:ext uri="{BB962C8B-B14F-4D97-AF65-F5344CB8AC3E}">
        <p14:creationId xmlns:p14="http://schemas.microsoft.com/office/powerpoint/2010/main" val="227358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C4B9C3-28B3-DF4E-AC9F-4556D6EC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Pilato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39506F-D968-A24A-A999-383980736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7984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dirty="0"/>
              <a:t>La paradossale potenza del dio cristiano</a:t>
            </a:r>
          </a:p>
          <a:p>
            <a:pPr marL="0" indent="0" algn="just">
              <a:buNone/>
            </a:pPr>
            <a:r>
              <a:rPr lang="it-IT" dirty="0"/>
              <a:t>«C’era una sottomissione incondizionata in quegli occhi, tuttavia doveva trattarsi di una subdola finzione, perché altrimenti sarebbe stato cancellato il confine fra dio e uomo e il dio si sarebbe fatto uomo e l’uomo dio. Non prestò quindi fede all’umiltà del dio, e il suo aspetto umano gli parve un trucco per tentare l’umanità» (p. 52)</a:t>
            </a:r>
          </a:p>
          <a:p>
            <a:pPr marL="0" indent="0" algn="just">
              <a:buNone/>
            </a:pPr>
            <a:r>
              <a:rPr lang="it-IT" dirty="0"/>
              <a:t>«Perché tutte le cose, i legionari e le fiaccole accese, il palo levato nel cielo, i severi massi squadrati delle mura, la dura superficie del terreno, il respiro lieve dello schiavo e le masse infuocate delle costellazioni erano lì soltanto perché lì c’erano il dio. </a:t>
            </a:r>
            <a:r>
              <a:rPr lang="it-IT" dirty="0" err="1"/>
              <a:t>Elui</a:t>
            </a:r>
            <a:r>
              <a:rPr lang="it-IT" dirty="0"/>
              <a:t> e nient’altro, ed erano lì perché fra il dio e l’uomo non esiste altra intesa che la morte, e altra pietà che la maledizione, altro amore che l’odio» (pp. 56-57)</a:t>
            </a:r>
          </a:p>
          <a:p>
            <a:pPr algn="just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12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29205-C42B-A740-B003-C1713940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caduta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7082E7-27D4-134C-B957-5AA8E8FE2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Il potente e la sua caduta</a:t>
            </a:r>
          </a:p>
          <a:p>
            <a:r>
              <a:rPr lang="it-IT" sz="3600" dirty="0"/>
              <a:t>Stalin</a:t>
            </a:r>
          </a:p>
          <a:p>
            <a:r>
              <a:rPr lang="it-IT" sz="3600" dirty="0"/>
              <a:t>Il </a:t>
            </a:r>
            <a:r>
              <a:rPr lang="it-IT" sz="3600" dirty="0" err="1"/>
              <a:t>Politburo</a:t>
            </a:r>
            <a:r>
              <a:rPr lang="it-IT" sz="3600" dirty="0"/>
              <a:t> del Comitato centrale del PCUS come metafora di ogni potere</a:t>
            </a:r>
          </a:p>
          <a:p>
            <a:r>
              <a:rPr lang="it-IT" sz="3600" dirty="0"/>
              <a:t>Un vero e proprio trattato di scienza politica</a:t>
            </a:r>
          </a:p>
        </p:txBody>
      </p:sp>
    </p:spTree>
    <p:extLst>
      <p:ext uri="{BB962C8B-B14F-4D97-AF65-F5344CB8AC3E}">
        <p14:creationId xmlns:p14="http://schemas.microsoft.com/office/powerpoint/2010/main" val="2691265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FEF449-F6A7-9340-87E0-BB19D715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guerra invernale del Tibet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96B05E-C6B6-854C-B38F-1B34607F1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96790"/>
            <a:ext cx="9613861" cy="429860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sz="2900" dirty="0"/>
              <a:t>«Il principio della causalità, secondo cui nulla è senza causa, è una scempiaggine, nessun evento ha </a:t>
            </a:r>
            <a:r>
              <a:rPr lang="it-IT" sz="2900" i="1" dirty="0"/>
              <a:t>una</a:t>
            </a:r>
            <a:r>
              <a:rPr lang="it-IT" sz="2900" dirty="0"/>
              <a:t> causa, bensì un’infinità di cause; infatti un evento non rimanda a </a:t>
            </a:r>
            <a:r>
              <a:rPr lang="it-IT" sz="2900" i="1" dirty="0"/>
              <a:t>un</a:t>
            </a:r>
            <a:r>
              <a:rPr lang="it-IT" sz="2900" dirty="0"/>
              <a:t> altro evento come alla sua causa, è piuttosto ‘causalmente’ collegato con tutte le cause, con tutto il passato del mondo» (p. 265)</a:t>
            </a:r>
          </a:p>
          <a:p>
            <a:pPr marL="0" indent="0" algn="just">
              <a:buNone/>
            </a:pPr>
            <a:r>
              <a:rPr lang="it-IT" sz="2900" dirty="0"/>
              <a:t>«La natura, per quanto ottusa, non rifarà probabilmente la sciocchezza di creare dei primati, il caso culminato nella creazione della nostra razza non si ripeterà, probabilmente» (p. 270)</a:t>
            </a:r>
          </a:p>
          <a:p>
            <a:pPr marL="0" indent="0" algn="just">
              <a:buNone/>
            </a:pPr>
            <a:r>
              <a:rPr lang="it-IT" sz="2900" dirty="0"/>
              <a:t>«Mi chiedo se per caso ho visto di me stesso e d’ogni cosa soltanto le ombre gettate dal fuoco sulla parete di fronte, e se per caso ritengo vere soltanto le ombre di quelle figure» (p. 305)</a:t>
            </a:r>
          </a:p>
          <a:p>
            <a:pPr marL="0" indent="0" algn="just">
              <a:buNone/>
            </a:pPr>
            <a:r>
              <a:rPr lang="it-IT" sz="2900" dirty="0"/>
              <a:t>«L’uomo soffre già di per sé, è anzi soprattutto un animale morboso; ma non è la sofferenza il suo problema, bensì la mancanza di risposta al grido che formula la domanda: ‘a che scopo soffrire?’» (p. 306)</a:t>
            </a:r>
          </a:p>
          <a:p>
            <a:pPr marL="0" indent="0" algn="just">
              <a:buNone/>
            </a:pPr>
            <a:r>
              <a:rPr lang="it-IT" sz="2900" dirty="0"/>
              <a:t>«Dove cessa l’animale da preda, questa crudele, sanguinaria scimmia predatrice che si chiama uomo, e dove comincia il superuomo? Comincia in colui che abbia una visione completa dell’inferno della caverna in cui è relegato; che non soggiaccia all’inganno che le ombre siano quelle dei suoi nemici e non la sua stessa ombra; che laceri anche questo più raffinato velo dietro cui la verità si nasconde: lo scopo dell’uomo è d’essersi nemico…l’uomo e la sua ombra sono tutt’uno» (p. 307)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9770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422ED-63FF-3348-B803-2BDBA3F5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Minotauro. Una ballata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6453AE-2EC0-7F45-849A-9A4F61EBF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16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La vita, il candore, l’angoscia e la morte del Minotauro</a:t>
            </a:r>
          </a:p>
          <a:p>
            <a:pPr marL="0" indent="0" algn="just">
              <a:buNone/>
            </a:pPr>
            <a:r>
              <a:rPr lang="it-IT" sz="2800" dirty="0"/>
              <a:t>«Fu sopraffatto dall’odio nutrito dall’animale per l’uomo che lo doma, maltratta, caccia, macella, divora, l’odio primigenio che ciascun animale prova» (p. 364)</a:t>
            </a:r>
          </a:p>
          <a:p>
            <a:pPr marL="0" indent="0" algn="just">
              <a:buNone/>
            </a:pPr>
            <a:r>
              <a:rPr lang="it-IT" sz="2800" dirty="0"/>
              <a:t>«Danzò la sua felicità, danzò la sua dualità, danzò la sua liberazione, danzò il tramonto del labirinto, lo sprofondare fragoroso di pareti e specchi nella terra, danzò l’amicizia fra </a:t>
            </a:r>
            <a:r>
              <a:rPr lang="it-IT" sz="2800" dirty="0" err="1"/>
              <a:t>minotauri</a:t>
            </a:r>
            <a:r>
              <a:rPr lang="it-IT" sz="2800" dirty="0"/>
              <a:t>, animali, uomini e dèi» (p. 368)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036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301259-067C-0347-AE2C-864DD000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Gettati dentro una favola maligna / La scrittura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A0F90D-103B-B044-BB6B-D95231551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266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800" dirty="0"/>
              <a:t>Dagli antichi miti di Edipo e del Minotauro alla terza guerra mondiale combattuta dentro le montagne svizzere, dall’angoscia di Pilato agli strani destini di rappresentanti svizzeri di commercio, da rabbini e imam senza tempo ai gangster americani, qualunque sia il tema, chiunque siano i personaggi, i </a:t>
            </a:r>
            <a:r>
              <a:rPr lang="it-IT" sz="2800" i="1" dirty="0"/>
              <a:t>Racconti</a:t>
            </a:r>
            <a:r>
              <a:rPr lang="it-IT" sz="2800" dirty="0"/>
              <a:t> di Dürrenmatt descrivono una sola cosa: il mondo è un tormento, il torturatore è dio, l’essere è un tunnel che sprofonda nel niente, agli uomini sembra di essere gettati dentro una favola maligna. </a:t>
            </a:r>
          </a:p>
          <a:p>
            <a:pPr algn="just"/>
            <a:r>
              <a:rPr lang="it-IT" sz="2600" b="1" dirty="0"/>
              <a:t>Scrivere</a:t>
            </a:r>
            <a:r>
              <a:rPr lang="it-IT" sz="2600" dirty="0"/>
              <a:t> è l’unico modo per dare un senso a questo assurdo che è il mondo, questo è la letteratura, la sua necessità, la </a:t>
            </a:r>
            <a:r>
              <a:rPr lang="it-IT" sz="2600" b="1" dirty="0"/>
              <a:t>salvezza</a:t>
            </a:r>
            <a:r>
              <a:rPr lang="it-IT" sz="2600" dirty="0"/>
              <a:t>.</a:t>
            </a:r>
          </a:p>
          <a:p>
            <a:pPr algn="just"/>
            <a:r>
              <a:rPr lang="it-IT" sz="2600" dirty="0"/>
              <a:t>«In principio era la Parola» (</a:t>
            </a:r>
            <a:r>
              <a:rPr lang="it-IT" sz="2600" i="1" dirty="0" err="1"/>
              <a:t>Gv</a:t>
            </a:r>
            <a:r>
              <a:rPr lang="it-IT" sz="2600" dirty="0"/>
              <a:t>., 1,1)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836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046FAFA-F547-5147-A452-E39F32DB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Friedrich Dürrenmatt</a:t>
            </a:r>
            <a:r>
              <a:rPr lang="it-IT" dirty="0"/>
              <a:t> / 1921-1990</a:t>
            </a:r>
            <a:br>
              <a:rPr lang="it-IT" dirty="0"/>
            </a:br>
            <a:endParaRPr lang="it-IT" dirty="0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D737B4A0-0BC0-1C49-ACE8-A1F87303F4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01" r="1101"/>
          <a:stretch>
            <a:fillRect/>
          </a:stretch>
        </p:blipFill>
        <p:spPr/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FC2A916-CF23-D547-8D16-639C5B389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Svizzera</a:t>
            </a:r>
          </a:p>
          <a:p>
            <a:r>
              <a:rPr lang="it-IT" sz="2800" dirty="0"/>
              <a:t>Studi di filosofia</a:t>
            </a:r>
          </a:p>
          <a:p>
            <a:r>
              <a:rPr lang="it-IT" sz="2800" dirty="0"/>
              <a:t>Drammaturgo, narratore, pittore</a:t>
            </a:r>
          </a:p>
        </p:txBody>
      </p:sp>
    </p:spTree>
    <p:extLst>
      <p:ext uri="{BB962C8B-B14F-4D97-AF65-F5344CB8AC3E}">
        <p14:creationId xmlns:p14="http://schemas.microsoft.com/office/powerpoint/2010/main" val="159907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8D0E2E8-BFAE-7B4A-800E-AFF161744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Racconti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6B5262-465E-DB49-A454-D665FB42E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/>
              <a:t>RACCONTI</a:t>
            </a:r>
          </a:p>
          <a:p>
            <a:r>
              <a:rPr lang="it-IT" dirty="0"/>
              <a:t>Traduzione di Umberto Gandini – Feltrinelli, Milano 1996 – pagine 412 (25 racconti)</a:t>
            </a:r>
          </a:p>
          <a:p>
            <a:r>
              <a:rPr lang="it-IT" dirty="0"/>
              <a:t>Il figlio</a:t>
            </a:r>
          </a:p>
          <a:p>
            <a:r>
              <a:rPr lang="it-IT" dirty="0"/>
              <a:t>Il torturatore</a:t>
            </a:r>
          </a:p>
          <a:p>
            <a:r>
              <a:rPr lang="it-IT" dirty="0"/>
              <a:t>Il vecchio</a:t>
            </a:r>
          </a:p>
          <a:p>
            <a:r>
              <a:rPr lang="it-IT" dirty="0"/>
              <a:t>Pilato</a:t>
            </a:r>
          </a:p>
          <a:p>
            <a:r>
              <a:rPr lang="it-IT" dirty="0"/>
              <a:t>La caduta</a:t>
            </a:r>
          </a:p>
          <a:p>
            <a:r>
              <a:rPr lang="it-IT" dirty="0"/>
              <a:t>La guerra invernale del Tibet</a:t>
            </a:r>
          </a:p>
          <a:p>
            <a:r>
              <a:rPr lang="it-IT" dirty="0"/>
              <a:t>Minotauro. Una ballata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95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C22948-4ECF-B844-B83B-16FC1522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«La grandiosità della sua disperazione»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F66CD6-FA0D-294F-BC33-AA440300A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Il mondo è un tormento, il torturatore è dio </a:t>
            </a:r>
          </a:p>
          <a:p>
            <a:r>
              <a:rPr lang="it-IT" dirty="0"/>
              <a:t>L’essere è un tunnel che sprofonda nel niente </a:t>
            </a:r>
          </a:p>
          <a:p>
            <a:r>
              <a:rPr lang="it-IT" dirty="0"/>
              <a:t>Agli uomini sembra di stare dentro una favola maligna</a:t>
            </a:r>
          </a:p>
          <a:p>
            <a:r>
              <a:rPr lang="it-IT" dirty="0"/>
              <a:t>Descrivere tale desolazione è il compito dello scrittore</a:t>
            </a:r>
          </a:p>
          <a:p>
            <a:pPr algn="just"/>
            <a:r>
              <a:rPr lang="it-IT" dirty="0"/>
              <a:t>Egli somiglia a uno dei suoi personaggi, il quale parla «come uno che avesse buttato via se stesso, indifferente, ridendo anche a volte, eppure la grandiosità della sua disperazione era sconvolgente» (</a:t>
            </a:r>
            <a:r>
              <a:rPr lang="it-IT" i="1" dirty="0"/>
              <a:t>La trappola</a:t>
            </a:r>
            <a:r>
              <a:rPr lang="it-IT" dirty="0"/>
              <a:t>, p. 38)</a:t>
            </a:r>
          </a:p>
          <a:p>
            <a:pPr algn="just"/>
            <a:r>
              <a:rPr lang="it-IT" dirty="0"/>
              <a:t>Dürrenmatt scava tra gli eventi e la cause, tra «questo gigantesco groviglio di fatti fantastici» (</a:t>
            </a:r>
            <a:r>
              <a:rPr lang="it-IT" i="1" dirty="0"/>
              <a:t>La morte della Pizia, </a:t>
            </a:r>
            <a:r>
              <a:rPr lang="it-IT" dirty="0"/>
              <a:t>p.251), con lo zelo di un archeologo che s’imbatta «nella magnificenza di delitti sepolti» (</a:t>
            </a:r>
            <a:r>
              <a:rPr lang="it-IT" i="1" dirty="0"/>
              <a:t>La panne</a:t>
            </a:r>
            <a:r>
              <a:rPr lang="it-IT" dirty="0"/>
              <a:t>, p. 398).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017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8BA847D-0F9D-3241-AC41-763A3777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narrativa metafisica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4094E9A-8BB4-EE46-9E2F-E13BC6E1F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921334"/>
          </a:xfrm>
        </p:spPr>
        <p:txBody>
          <a:bodyPr/>
          <a:lstStyle/>
          <a:p>
            <a:r>
              <a:rPr lang="it-IT" dirty="0"/>
              <a:t>Letteratura geometrica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DBEA648-452C-2546-84FB-4317AF794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Passione cerebrale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EFDA29C-A43C-BD4A-9692-DF77A2A024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Tragedia grottesca</a:t>
            </a:r>
          </a:p>
        </p:txBody>
      </p:sp>
    </p:spTree>
    <p:extLst>
      <p:ext uri="{BB962C8B-B14F-4D97-AF65-F5344CB8AC3E}">
        <p14:creationId xmlns:p14="http://schemas.microsoft.com/office/powerpoint/2010/main" val="340880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E198E7E6-1C3E-E34D-8971-A14698BE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Inquietudine ed enigma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C8B48F37-B2AD-D54D-933D-9E663979D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37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Nei </a:t>
            </a:r>
            <a:r>
              <a:rPr lang="it-IT" i="1" dirty="0"/>
              <a:t>Racconti</a:t>
            </a:r>
            <a:r>
              <a:rPr lang="it-IT" dirty="0"/>
              <a:t> Dürrenmatt ha la capacità di sintetizzare in poche pagine, a volte in poche battute:</a:t>
            </a:r>
          </a:p>
          <a:p>
            <a:r>
              <a:rPr lang="it-IT" dirty="0"/>
              <a:t>un intero mondo di pensiero</a:t>
            </a:r>
          </a:p>
          <a:p>
            <a:r>
              <a:rPr lang="it-IT" dirty="0"/>
              <a:t>una visione immedicabile del mondo</a:t>
            </a:r>
          </a:p>
          <a:p>
            <a:r>
              <a:rPr lang="it-IT" dirty="0"/>
              <a:t>uno sguardo acuto e amaro come è amaro il reale. </a:t>
            </a:r>
          </a:p>
          <a:p>
            <a:pPr marL="0" indent="0" algn="just">
              <a:buNone/>
            </a:pPr>
            <a:r>
              <a:rPr lang="it-IT" dirty="0"/>
              <a:t>Storie inquietanti ed enigmatiche il cui significato neppure alla fine sembra svelarsi e che tuttavia sono costruite con gelida geometria, con passione profonda, con scintillante ironia. </a:t>
            </a:r>
          </a:p>
        </p:txBody>
      </p:sp>
    </p:spTree>
    <p:extLst>
      <p:ext uri="{BB962C8B-B14F-4D97-AF65-F5344CB8AC3E}">
        <p14:creationId xmlns:p14="http://schemas.microsoft.com/office/powerpoint/2010/main" val="306746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C9FF96-7219-4649-9740-F366C146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Dürrenmatt vs Rousseau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499E7A-2B31-6248-8607-E86F13E3D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/>
              <a:t>Dopo due secoli uno svizzero inchioda un altro svizzero -Rousseau- alle sue illusioni filantropiche, le stesse che geometricamente hanno prodotto l’orrore del disordine </a:t>
            </a:r>
            <a:r>
              <a:rPr lang="it-IT" sz="2800"/>
              <a:t>contemporaneo. Dürrenmatt </a:t>
            </a:r>
            <a:r>
              <a:rPr lang="it-IT" sz="2800" dirty="0"/>
              <a:t>contro l’antropologia dell’</a:t>
            </a:r>
            <a:r>
              <a:rPr lang="it-IT" sz="2800" i="1" dirty="0"/>
              <a:t>Emilio</a:t>
            </a:r>
            <a:r>
              <a:rPr lang="it-IT" sz="2800" dirty="0"/>
              <a:t> in tutti i suoi racconti ma in maniera esplicita in un testo del 1943 -</a:t>
            </a:r>
            <a:r>
              <a:rPr lang="it-IT" sz="2800" i="1" dirty="0"/>
              <a:t>Il figlio</a:t>
            </a:r>
            <a:r>
              <a:rPr lang="it-IT" sz="2800" dirty="0"/>
              <a:t>- dove in un unico denso periodo si mostra l’essenza selvaggia dell’uomo </a:t>
            </a:r>
            <a:r>
              <a:rPr lang="it-IT" sz="2800" dirty="0" err="1"/>
              <a:t>roussoviano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431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D5C22E-45BD-F348-80A2-CAC86FD3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torturatore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65A379-C11C-4948-944E-19567C4B5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424" y="2347384"/>
            <a:ext cx="9613861" cy="42215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«La camera di tortura è il mondo. Il mondo è un tormento. Il torturatore è dio. È lui che tortura.</a:t>
            </a:r>
          </a:p>
          <a:p>
            <a:pPr marL="0" indent="0">
              <a:buNone/>
            </a:pPr>
            <a:r>
              <a:rPr lang="it-IT" dirty="0"/>
              <a:t>Un uomo grida:</a:t>
            </a:r>
          </a:p>
          <a:p>
            <a:pPr marL="0" indent="0">
              <a:buNone/>
            </a:pPr>
            <a:r>
              <a:rPr lang="it-IT" dirty="0"/>
              <a:t>Perché non sei venuto?</a:t>
            </a:r>
          </a:p>
          <a:p>
            <a:pPr marL="0" indent="0">
              <a:buNone/>
            </a:pPr>
            <a:r>
              <a:rPr lang="it-IT" dirty="0"/>
              <a:t>Dio ride:</a:t>
            </a:r>
          </a:p>
          <a:p>
            <a:pPr marL="0" indent="0">
              <a:buNone/>
            </a:pPr>
            <a:r>
              <a:rPr lang="it-IT" dirty="0"/>
              <a:t>Perché dovrei ridiventare uomo.</a:t>
            </a:r>
          </a:p>
          <a:p>
            <a:pPr marL="0" indent="0">
              <a:buNone/>
            </a:pPr>
            <a:r>
              <a:rPr lang="it-IT" dirty="0"/>
              <a:t>Un uomo geme:</a:t>
            </a:r>
          </a:p>
          <a:p>
            <a:pPr marL="0" indent="0">
              <a:buNone/>
            </a:pPr>
            <a:r>
              <a:rPr lang="it-IT" dirty="0"/>
              <a:t>Perché mi tormenti?</a:t>
            </a:r>
          </a:p>
          <a:p>
            <a:pPr marL="0" indent="0">
              <a:buNone/>
            </a:pPr>
            <a:r>
              <a:rPr lang="it-IT" dirty="0"/>
              <a:t>Dio ride:</a:t>
            </a:r>
          </a:p>
          <a:p>
            <a:pPr marL="0" indent="0">
              <a:buNone/>
            </a:pPr>
            <a:r>
              <a:rPr lang="it-IT" dirty="0"/>
              <a:t>Non ho bisogno di un pretesto.</a:t>
            </a:r>
          </a:p>
          <a:p>
            <a:pPr marL="0" indent="0">
              <a:buNone/>
            </a:pPr>
            <a:r>
              <a:rPr lang="it-IT" dirty="0"/>
              <a:t>Un uomo muore»</a:t>
            </a:r>
          </a:p>
          <a:p>
            <a:pPr marL="0" indent="0">
              <a:buNone/>
            </a:pPr>
            <a:r>
              <a:rPr lang="it-IT" dirty="0"/>
              <a:t>(p. 10)</a:t>
            </a:r>
          </a:p>
          <a:p>
            <a:pPr marL="0" indent="0">
              <a:buNone/>
            </a:pPr>
            <a:r>
              <a:rPr lang="it-IT" dirty="0"/>
              <a:t>Gli Arconti </a:t>
            </a:r>
            <a:r>
              <a:rPr lang="it-IT"/>
              <a:t>- Marcionismo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742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7B5514-4191-FD48-87F6-098AF1B9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vecchio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C9ACAB-DB23-1C49-83AA-BBC074835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1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dirty="0"/>
              <a:t>«Tutto era ineluttabile, come è ineluttabile il contenuto dei libri di matematica» (p. 16).</a:t>
            </a:r>
          </a:p>
          <a:p>
            <a:pPr marL="0" indent="0" algn="just">
              <a:buNone/>
            </a:pPr>
            <a:r>
              <a:rPr lang="it-IT" sz="3600" dirty="0"/>
              <a:t>«Non odiava gli esseri umani, non li disprezzava, non faceva loro caso, e la donna intuì che proprio in questo atteggiamento risiedesse l’origine del suo potere»…</a:t>
            </a:r>
          </a:p>
          <a:p>
            <a:pPr marL="0" indent="0">
              <a:buNone/>
            </a:pPr>
            <a:r>
              <a:rPr lang="it-IT" sz="3600" dirty="0"/>
              <a:t>(pp. 18-19)</a:t>
            </a:r>
          </a:p>
          <a:p>
            <a:pPr marL="0" indent="0">
              <a:buNone/>
            </a:pPr>
            <a:r>
              <a:rPr lang="it-IT" sz="3600" dirty="0"/>
              <a:t>Il Demiurgo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899108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197</TotalTime>
  <Words>1165</Words>
  <Application>Microsoft Macintosh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Berlino</vt:lpstr>
      <vt:lpstr>Dürrenmatt / 1 Alberto Giovanni Biuso Dipartimento di Scienze Umanistiche – Catania – 14 marzo 2019 </vt:lpstr>
      <vt:lpstr>Friedrich Dürrenmatt / 1921-1990 </vt:lpstr>
      <vt:lpstr>Racconti</vt:lpstr>
      <vt:lpstr>«La grandiosità della sua disperazione»</vt:lpstr>
      <vt:lpstr>Una narrativa metafisica</vt:lpstr>
      <vt:lpstr>Inquietudine ed enigma</vt:lpstr>
      <vt:lpstr>Dürrenmatt vs Rousseau</vt:lpstr>
      <vt:lpstr>Il torturatore</vt:lpstr>
      <vt:lpstr>Il vecchio</vt:lpstr>
      <vt:lpstr>Pilato</vt:lpstr>
      <vt:lpstr>La caduta</vt:lpstr>
      <vt:lpstr>La guerra invernale del Tibet</vt:lpstr>
      <vt:lpstr>Minotauro. Una ballata</vt:lpstr>
      <vt:lpstr>Gettati dentro una favola maligna / La scrittura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Dürrenmatt / 1  I racconti</dc:title>
  <dc:creator>Utente di Microsoft Office</dc:creator>
  <cp:lastModifiedBy>Utente di Microsoft Office</cp:lastModifiedBy>
  <cp:revision>42</cp:revision>
  <dcterms:created xsi:type="dcterms:W3CDTF">2019-03-09T08:59:31Z</dcterms:created>
  <dcterms:modified xsi:type="dcterms:W3CDTF">2019-03-14T06:39:03Z</dcterms:modified>
</cp:coreProperties>
</file>